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embeddedFontLst>
    <p:embeddedFont>
      <p:font typeface="Corbel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orbel-bold.fntdata"/><Relationship Id="rId10" Type="http://schemas.openxmlformats.org/officeDocument/2006/relationships/slide" Target="slides/slide4.xml"/><Relationship Id="rId32" Type="http://schemas.openxmlformats.org/officeDocument/2006/relationships/font" Target="fonts/Corbel-regular.fntdata"/><Relationship Id="rId13" Type="http://schemas.openxmlformats.org/officeDocument/2006/relationships/slide" Target="slides/slide7.xml"/><Relationship Id="rId35" Type="http://schemas.openxmlformats.org/officeDocument/2006/relationships/font" Target="fonts/Corbel-boldItalic.fntdata"/><Relationship Id="rId12" Type="http://schemas.openxmlformats.org/officeDocument/2006/relationships/slide" Target="slides/slide6.xml"/><Relationship Id="rId34" Type="http://schemas.openxmlformats.org/officeDocument/2006/relationships/font" Target="fonts/Corbel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b="0" i="0" sz="6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b="0" i="0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b="0" i="0" sz="6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b="0" i="0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3" type="body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4" type="body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Shape 157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" name="Shape 173"/>
          <p:cNvSpPr/>
          <p:nvPr>
            <p:ph idx="2" type="pic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0" type="dt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1" type="ftr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b="0" i="0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b="1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3" type="body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b="1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4" type="body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/>
          <p:nvPr>
            <p:ph idx="2" type="pic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18.jpg"/><Relationship Id="rId6" Type="http://schemas.openxmlformats.org/officeDocument/2006/relationships/image" Target="../media/image30.jpg"/><Relationship Id="rId7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pt/slides/slide3.xml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://ppt/slides/slide13.xml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://ppt/slides/slide24.xml" TargetMode="External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robotroom.com/SumoRules.html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mcuoneclipse.com/2014/12/21/sumo-with-gopro-and-other-sumo-videos/" TargetMode="External"/><Relationship Id="rId6" Type="http://schemas.openxmlformats.org/officeDocument/2006/relationships/hyperlink" Target="https://www.youtube.com/watch?v=3PSAzKb0vVk&amp;ab_channel=botlanta" TargetMode="External"/><Relationship Id="rId7" Type="http://schemas.openxmlformats.org/officeDocument/2006/relationships/image" Target="../media/image23.png"/><Relationship Id="rId8" Type="http://schemas.openxmlformats.org/officeDocument/2006/relationships/hyperlink" Target="https://www.youtube.com/watch?v=8glT9sQ6UDI&amp;ab_channel=HypeAnime24/7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sparc.auburn@gmail.com" TargetMode="External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7.jpg"/><Relationship Id="rId5" Type="http://schemas.openxmlformats.org/officeDocument/2006/relationships/image" Target="../media/image9.jpg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parc-auburn.github.io/" TargetMode="External"/><Relationship Id="rId4" Type="http://schemas.openxmlformats.org/officeDocument/2006/relationships/hyperlink" Target="https://github.com/SPARC-Auburn" TargetMode="External"/><Relationship Id="rId10" Type="http://schemas.openxmlformats.org/officeDocument/2006/relationships/image" Target="../media/image20.png"/><Relationship Id="rId9" Type="http://schemas.openxmlformats.org/officeDocument/2006/relationships/image" Target="../media/image11.png"/><Relationship Id="rId5" Type="http://schemas.openxmlformats.org/officeDocument/2006/relationships/hyperlink" Target="https://sparc-auburn.slack.com/messages/general" TargetMode="External"/><Relationship Id="rId6" Type="http://schemas.openxmlformats.org/officeDocument/2006/relationships/hyperlink" Target="mailto:sparc.auburn@gmail.com" TargetMode="External"/><Relationship Id="rId7" Type="http://schemas.openxmlformats.org/officeDocument/2006/relationships/image" Target="../media/image8.jp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b="0" i="0" lang="en-US" sz="6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WELCOME TO:</a:t>
            </a:r>
            <a:endParaRPr/>
          </a:p>
        </p:txBody>
      </p:sp>
      <p:sp>
        <p:nvSpPr>
          <p:cNvPr id="196" name="Shape 196"/>
          <p:cNvSpPr txBox="1"/>
          <p:nvPr>
            <p:ph idx="1" type="subTitle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Open Forum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6:00 PM Tuesday, March 7, 2017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Broun Hall, Room 235</a:t>
            </a:r>
            <a:endParaRPr b="1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24374" l="0" r="0" t="29471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MEETINGS THIS WEEK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0" l="0" r="761" t="0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OUTREACH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OUTREACH EVENTS</a:t>
            </a:r>
            <a:endParaRPr/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1000125" y="2124367"/>
            <a:ext cx="6267453" cy="3974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Opelika HS FRC Team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Help mentor a FIRST Robotics Competition (FRC) Team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 Mon Tue Thu: 3:30-6:30, Fri: 3:30-9:30, Sat:10-6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E-Day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Help display projects in Broun, Student Center, and Concourse to high school students.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Friday, February 23</a:t>
            </a:r>
            <a:r>
              <a:rPr b="0" baseline="3000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rd</a:t>
            </a:r>
            <a:endParaRPr/>
          </a:p>
          <a:p>
            <a:pPr indent="-55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7600079" y="3673317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b="0" i="0" lang="en-US" sz="165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Robot in 3 Days 2018 Bot</a:t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7600079" y="6365302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24"/>
              <a:buFont typeface="Corbel"/>
              <a:buNone/>
            </a:pPr>
            <a:r>
              <a:rPr b="0" i="0" lang="en-US" sz="1155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Tailgate 2016 SPARC Table</a:t>
            </a:r>
            <a:endParaRPr/>
          </a:p>
        </p:txBody>
      </p:sp>
      <p:pic>
        <p:nvPicPr>
          <p:cNvPr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 id="296" name="Shape 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4705" y="4121237"/>
            <a:ext cx="2929929" cy="2196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bs.twimg.com/media/DTDul42UQAA1Qsb.jpg:large" id="297" name="Shape 297"/>
          <p:cNvPicPr preferRelativeResize="0"/>
          <p:nvPr/>
        </p:nvPicPr>
        <p:blipFill rotWithShape="1">
          <a:blip r:embed="rId4">
            <a:alphaModFix/>
          </a:blip>
          <a:srcRect b="7871" l="3333" r="0" t="12186"/>
          <a:stretch/>
        </p:blipFill>
        <p:spPr>
          <a:xfrm>
            <a:off x="7468301" y="396552"/>
            <a:ext cx="2946333" cy="32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PROJECTS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4294967295" type="title"/>
          </p:nvPr>
        </p:nvSpPr>
        <p:spPr>
          <a:xfrm>
            <a:off x="107005" y="-319365"/>
            <a:ext cx="9783763" cy="150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SPRING 2018 MAIN PROJECTS</a:t>
            </a:r>
            <a:endParaRPr/>
          </a:p>
        </p:txBody>
      </p:sp>
      <p:sp>
        <p:nvSpPr>
          <p:cNvPr id="308" name="Shape 308"/>
          <p:cNvSpPr txBox="1"/>
          <p:nvPr>
            <p:ph idx="4294967295" type="body"/>
          </p:nvPr>
        </p:nvSpPr>
        <p:spPr>
          <a:xfrm>
            <a:off x="923799" y="829419"/>
            <a:ext cx="2319338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MATILDA Robotics Platform</a:t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5463226" y="829419"/>
            <a:ext cx="1290604" cy="431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Tesla Coil</a:t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471806" y="4334723"/>
            <a:ext cx="3223324" cy="560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Unmanned Aerial Systems</a:t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78469" y="1876967"/>
            <a:ext cx="2409999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evice  Description generated with very high confidence" id="312" name="Shape 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864" y="4516694"/>
            <a:ext cx="2905328" cy="217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 id="313" name="Shape 313"/>
          <p:cNvPicPr preferRelativeResize="0"/>
          <p:nvPr/>
        </p:nvPicPr>
        <p:blipFill rotWithShape="1">
          <a:blip r:embed="rId5">
            <a:alphaModFix/>
          </a:blip>
          <a:srcRect b="0" l="10844" r="9357" t="11206"/>
          <a:stretch/>
        </p:blipFill>
        <p:spPr>
          <a:xfrm>
            <a:off x="4645215" y="1575717"/>
            <a:ext cx="2926627" cy="2443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evice  Description generated with high confidence" id="314" name="Shape 3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495" y="4768230"/>
            <a:ext cx="2569946" cy="19274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  Description generated with high confidence" id="315" name="Shape 315"/>
          <p:cNvPicPr preferRelativeResize="0"/>
          <p:nvPr/>
        </p:nvPicPr>
        <p:blipFill rotWithShape="1">
          <a:blip r:embed="rId7">
            <a:alphaModFix/>
          </a:blip>
          <a:srcRect b="0" l="0" r="47916" t="0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8384290" y="2104772"/>
            <a:ext cx="3150440" cy="593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 Assistant</a:t>
            </a: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533308" y="4109453"/>
            <a:ext cx="3150440" cy="593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 Assistant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MATILDA</a:t>
            </a:r>
            <a:endParaRPr/>
          </a:p>
        </p:txBody>
      </p:sp>
      <p:pic>
        <p:nvPicPr>
          <p:cNvPr id="323" name="Shape 3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440709" y="2574620"/>
            <a:ext cx="4386206" cy="328965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716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/>
          </a:p>
          <a:p>
            <a:pPr indent="-13716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Roppel’s research lab.</a:t>
            </a:r>
            <a:endParaRPr/>
          </a:p>
          <a:p>
            <a:pPr indent="-13716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Is in disrepair both electrically and mechanically.</a:t>
            </a:r>
            <a:endParaRPr/>
          </a:p>
          <a:p>
            <a:pPr indent="-13716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mobility.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 arm control</a:t>
            </a:r>
            <a:endParaRPr/>
          </a:p>
          <a:p>
            <a:pPr indent="-137160" lvl="0" marL="17145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at 11:00 AM in SPARC Lab</a:t>
            </a: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7585868" y="575487"/>
            <a:ext cx="4293522" cy="926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b="1" i="0" lang="en-US" sz="2400" u="none" cap="none" strike="noStrik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b="0" i="0" lang="en-US" sz="2400" u="none" cap="none" strike="noStrik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Jack Thomas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b="1" i="0" lang="en-US" sz="2400" u="none" cap="none" strike="noStrik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b="0" i="0" lang="en-US" sz="2400" u="none" cap="none" strike="noStrik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#projectmatilda</a:t>
            </a:r>
            <a:endParaRPr b="0" i="0" sz="2400" u="none" cap="none" strike="noStrik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TESLA COIL</a:t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7159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Demonstrated Tesla Coil at Spring 2016 E-Day</a:t>
            </a:r>
            <a:endParaRPr/>
          </a:p>
          <a:p>
            <a:pPr indent="-137159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Use spark gap style circuitry</a:t>
            </a:r>
            <a:endParaRPr/>
          </a:p>
          <a:p>
            <a:pPr indent="-137159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/>
          </a:p>
          <a:p>
            <a:pPr indent="-137159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Focus: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Make it operational again (new capacitors)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Potentially convert it into a musical Tesla Coil.</a:t>
            </a:r>
            <a:endParaRPr/>
          </a:p>
          <a:p>
            <a:pPr indent="-137160" lvl="0" marL="17145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at 2:30 PM in SPARC Lab</a:t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b="1" i="0" lang="en-US" sz="2400" u="none" cap="none" strike="noStrik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b="0" i="0" lang="en-US" sz="2400" u="none" cap="none" strike="noStrik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b="0" i="0" sz="2400" u="none" cap="none" strike="noStrik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b="1" i="0" lang="en-US" sz="2400" u="none" cap="none" strike="noStrik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b="0" i="0" lang="en-US" sz="2400" u="none" cap="none" strike="noStrik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#projectteslacoil</a:t>
            </a:r>
            <a:endParaRPr b="0" i="0" sz="2400" u="none" cap="none" strike="noStrik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15632" l="33642" r="19536" t="0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 id="334" name="Shape 334"/>
          <p:cNvPicPr preferRelativeResize="0"/>
          <p:nvPr/>
        </p:nvPicPr>
        <p:blipFill rotWithShape="1">
          <a:blip r:embed="rId4">
            <a:alphaModFix/>
          </a:blip>
          <a:srcRect b="0" l="21200" r="27610" t="14326"/>
          <a:stretch/>
        </p:blipFill>
        <p:spPr>
          <a:xfrm>
            <a:off x="9168532" y="2025040"/>
            <a:ext cx="2750884" cy="345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UNMANNED AERIAL SYSTEMS</a:t>
            </a:r>
            <a:endParaRPr b="1" i="0" sz="4000" u="none" cap="none" strike="noStrike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7159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/>
          </a:p>
          <a:p>
            <a:pPr indent="-137159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SPARC owns two quadcopter frames.</a:t>
            </a:r>
            <a:endParaRPr/>
          </a:p>
          <a:p>
            <a:pPr indent="-137159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many applications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Autonomy- search and follow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Camera Gimbal- stable video capture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Payload- pickup, identification, and delivery</a:t>
            </a:r>
            <a:endParaRPr/>
          </a:p>
          <a:p>
            <a:pPr indent="-137159" lvl="0" marL="17145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Get at least one frame flying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Start looking into camera gimbal</a:t>
            </a:r>
            <a:endParaRPr/>
          </a:p>
          <a:p>
            <a:pPr indent="-137160" lvl="0" marL="17145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TBD</a:t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8044774" y="575487"/>
            <a:ext cx="3834616" cy="926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b="1" i="0" lang="en-US" sz="2400" u="none" cap="none" strike="noStrik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b="0" i="0" lang="en-US" sz="2400" u="none" cap="none" strike="noStrik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Mike Petry</a:t>
            </a:r>
            <a:endParaRPr b="0" i="0" sz="2400" u="none" cap="none" strike="noStrik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b="1" i="0" lang="en-US" sz="2400" u="none" cap="none" strike="noStrik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b="0" i="0" lang="en-US" sz="2400" u="none" cap="none" strike="noStrik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#projectuas</a:t>
            </a:r>
            <a:endParaRPr b="0" i="0" sz="2400" u="none" cap="none" strike="noStrik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close up of a device  Description generated with high confidence"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LAB ASSISTANT</a:t>
            </a:r>
            <a:endParaRPr/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Create an automated lab assistant.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Will be voice controlled.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Will consist of both a stationary and mobile system.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Will be embedded on the new group chat system Slack.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Programmed in Node.JS (Framework of JavaScript)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Solidify base framework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Create device/client server control mechanism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Slack Channel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#projectlabassistant</a:t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 id="350" name="Shape 350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 id="351" name="Shape 351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Image result for karen spongebob" id="352" name="Shape 352"/>
          <p:cNvPicPr preferRelativeResize="0"/>
          <p:nvPr/>
        </p:nvPicPr>
        <p:blipFill rotWithShape="1">
          <a:blip r:embed="rId3">
            <a:alphaModFix/>
          </a:blip>
          <a:srcRect b="12580" l="8287" r="46350" t="10052"/>
          <a:stretch/>
        </p:blipFill>
        <p:spPr>
          <a:xfrm>
            <a:off x="9210240" y="222886"/>
            <a:ext cx="1718864" cy="218141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b="1" lang="en-US" sz="14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b="0" lang="en-US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indent="0" lvl="0" marL="3429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b="1" lang="en-US" sz="14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b="0" lang="en-US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indent="0" lvl="0" marL="3429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b="1" lang="en-US" sz="14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b="0" lang="en-US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indent="0" lvl="0" marL="3429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b="1" lang="en-US" sz="14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b="0" lang="en-US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indent="0" lvl="0" marL="3429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Corbel"/>
              <a:buNone/>
            </a:pPr>
            <a:r>
              <a:rPr b="1" lang="en-US" sz="14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b="0" lang="en-US" sz="120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2477" y="2565625"/>
            <a:ext cx="3516627" cy="40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PROJECT: </a:t>
            </a:r>
            <a:b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SUMO BOT TOURNAMENT</a:t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7159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the final project for the Maker Training Sessions.</a:t>
            </a:r>
            <a:endParaRPr/>
          </a:p>
          <a:p>
            <a:pPr indent="-137159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Attendance at Maker Training Sessions are not required to compete.</a:t>
            </a:r>
            <a:endParaRPr/>
          </a:p>
          <a:p>
            <a:pPr indent="-137159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utilize many different topics in engineering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design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3D printing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 prototyping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sensor and control systems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b="0" i="0" lang="en-US" sz="1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 programming</a:t>
            </a:r>
            <a:endParaRPr/>
          </a:p>
          <a:p>
            <a:pPr indent="-137160" lvl="0" marL="17145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</a:t>
            </a:r>
            <a:endParaRPr/>
          </a:p>
          <a:p>
            <a:pPr indent="-137159" lvl="1" marL="3429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at 5:30 PM in Broun 235</a:t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7101191" y="575487"/>
            <a:ext cx="4778199" cy="926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b="1" i="0" lang="en-US" sz="2400" u="none" cap="none" strike="noStrik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b="0" i="0" lang="en-US" sz="2400" u="none" cap="none" strike="noStrik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b="1" i="0" lang="en-US" sz="2400" u="none" cap="none" strike="noStrik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b="0" i="0" lang="en-US" sz="2400" u="none" cap="none" strike="noStrik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#projectsumobot</a:t>
            </a:r>
            <a:endParaRPr b="0" i="0" sz="2400" u="none" cap="none" strike="noStrike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close up of a device  Description generated with very high confidence" id="362" name="Shape 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290" y="2254721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AGENDA</a:t>
            </a:r>
            <a:endParaRPr/>
          </a:p>
        </p:txBody>
      </p:sp>
      <p:grpSp>
        <p:nvGrpSpPr>
          <p:cNvPr id="203" name="Shape 203"/>
          <p:cNvGrpSpPr/>
          <p:nvPr/>
        </p:nvGrpSpPr>
        <p:grpSpPr>
          <a:xfrm>
            <a:off x="2667398" y="2158608"/>
            <a:ext cx="6857204" cy="3912392"/>
            <a:chOff x="2667398" y="2158608"/>
            <a:chExt cx="6857204" cy="3912392"/>
          </a:xfrm>
        </p:grpSpPr>
        <p:pic>
          <p:nvPicPr>
            <p:cNvPr id="204" name="Shape 204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67398" y="2158608"/>
              <a:ext cx="3365499" cy="1893093"/>
            </a:xfrm>
            <a:prstGeom prst="rect">
              <a:avLst/>
            </a:prstGeom>
            <a:noFill/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05" name="Shape 205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59103" y="2158608"/>
              <a:ext cx="3365499" cy="1893093"/>
            </a:xfrm>
            <a:prstGeom prst="rect">
              <a:avLst/>
            </a:prstGeom>
            <a:noFill/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06" name="Shape 206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67398" y="4177907"/>
              <a:ext cx="3365499" cy="1893093"/>
            </a:xfrm>
            <a:prstGeom prst="rect">
              <a:avLst/>
            </a:prstGeom>
            <a:noFill/>
            <a:ln cap="flat" cmpd="sng" w="9525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SUMO ROBOTICS TOURNAMENT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WHAT IS A SUMO BOT COMPETITION?</a:t>
            </a:r>
            <a:endParaRPr/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1202919" y="2011680"/>
            <a:ext cx="659091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Two robots are placed in a ring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Goal: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attempt to push each other outside of ring.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Typically autonomous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First robot that touches outside of the ring loses the round.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The competitions “are non-destructive, family friendly, and great learning experiences.”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Competition will be on April 17, 2018 at 5:30PM 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More information: </a:t>
            </a:r>
            <a:r>
              <a:rPr b="0" i="0" lang="en-US" sz="22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http://www.robotroom.com/SumoRules.html</a:t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55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Image result for sumo robotics competition"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6619" y="2561945"/>
            <a:ext cx="4195763" cy="2453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orbe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https://mcuoneclipse.com/2014/12/21/sumo-with-gopro-and-other-sumo-videos/</a:t>
            </a:r>
            <a:endParaRPr b="0" i="0" sz="1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Image result for youtube logo" id="376" name="Shape 37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2196" y="5578878"/>
            <a:ext cx="533065" cy="37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Mini Class</a:t>
            </a:r>
            <a:endParaRPr/>
          </a:p>
        </p:txBody>
      </p:sp>
      <p:pic>
        <p:nvPicPr>
          <p:cNvPr descr="Image result for youtube logo" id="378" name="Shape 378">
            <a:hlinkClick r:id="rId8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2196" y="6067867"/>
            <a:ext cx="533065" cy="37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Japanese Class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SPARC SUMO-BOT COMPETITION</a:t>
            </a:r>
            <a:endParaRPr/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1202919" y="2011680"/>
            <a:ext cx="5219312" cy="42062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13" l="-1048" r="0" t="-26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latin typeface="Corbel"/>
                <a:ea typeface="Corbel"/>
                <a:cs typeface="Corbel"/>
                <a:sym typeface="Corbel"/>
              </a:rPr>
              <a:t> </a:t>
            </a: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Competition Date:</a:t>
            </a:r>
            <a:endParaRPr/>
          </a:p>
          <a:p>
            <a:pPr indent="0" lvl="2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Tuesday, April 17, 2018</a:t>
            </a:r>
            <a:endParaRPr/>
          </a:p>
          <a:p>
            <a:pPr indent="0" lvl="2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5:30 PM in Broun Hall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Teams</a:t>
            </a:r>
            <a:endParaRPr/>
          </a:p>
          <a:p>
            <a:pPr indent="-182880" lvl="2" marL="6400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Teams can consist of 1-3 members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1202919" y="284176"/>
            <a:ext cx="9915796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SPARC COMPETITION PART CONSTRAINTS</a:t>
            </a:r>
            <a:endParaRPr/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1202918" y="2011680"/>
            <a:ext cx="6062275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1" marL="4114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3 micro continuous servos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2 servo wheels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all mechanical frame must be 3D printed</a:t>
            </a:r>
            <a:endParaRPr/>
          </a:p>
          <a:p>
            <a:pPr indent="-182880" lvl="2" marL="6400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no sheet metal or raw plastics allowed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use any screws, nuts, washers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use Arduino Nano (clones), protoboard, wires, etc.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2 Ultrasonic sensors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up to 4 line following sensors</a:t>
            </a:r>
            <a:endParaRPr/>
          </a:p>
          <a:p>
            <a:pPr indent="-43179" lvl="0" marL="18288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close up of a device  Description generated with very high confidence" id="394" name="Shape 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290" y="2254721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OPEN FORUM TOPIC:</a:t>
            </a:r>
            <a:br>
              <a:rPr b="0" i="0" lang="en-US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US" sz="4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SOFTWARE DEVELOPMENT IN 2018</a:t>
            </a:r>
            <a:endParaRPr b="0" i="0" sz="60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/>
              <a:t>Link</a:t>
            </a:r>
            <a:endParaRPr/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1202919" y="2072249"/>
            <a:ext cx="695899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http://sparc-pres.bitballoon.com/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ABOUT SPARC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ABOUT SPARC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Join by logging 5 constructive hours in the lab on clipboard next to door and email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/>
          </a:p>
        </p:txBody>
      </p:sp>
      <p:pic>
        <p:nvPicPr>
          <p:cNvPr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 id="220" name="Shape 220"/>
          <p:cNvPicPr preferRelativeResize="0"/>
          <p:nvPr/>
        </p:nvPicPr>
        <p:blipFill rotWithShape="1">
          <a:blip r:embed="rId4">
            <a:alphaModFix/>
          </a:blip>
          <a:srcRect b="0" l="14574" r="0" t="0"/>
          <a:stretch/>
        </p:blipFill>
        <p:spPr>
          <a:xfrm>
            <a:off x="0" y="3381658"/>
            <a:ext cx="12192000" cy="3476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Maker Training Session: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5:30 in Broun 235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Open Forum: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Wednesdays @ 6 in Broun 235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OUR </a:t>
            </a:r>
            <a:b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LAB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11731" r="0" t="0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 b="15866" l="0" r="0" t="18534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 id="230" name="Shape 230"/>
          <p:cNvPicPr preferRelativeResize="0"/>
          <p:nvPr/>
        </p:nvPicPr>
        <p:blipFill rotWithShape="1">
          <a:blip r:embed="rId5">
            <a:alphaModFix/>
          </a:blip>
          <a:srcRect b="0" l="14574" r="0" t="0"/>
          <a:stretch/>
        </p:blipFill>
        <p:spPr>
          <a:xfrm>
            <a:off x="0" y="3381658"/>
            <a:ext cx="12192000" cy="3476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 id="231" name="Shape 231"/>
          <p:cNvPicPr preferRelativeResize="0"/>
          <p:nvPr/>
        </p:nvPicPr>
        <p:blipFill rotWithShape="1">
          <a:blip r:embed="rId6">
            <a:alphaModFix/>
          </a:blip>
          <a:srcRect b="0" l="23587" r="0" t="0"/>
          <a:stretch/>
        </p:blipFill>
        <p:spPr>
          <a:xfrm>
            <a:off x="8920264" y="0"/>
            <a:ext cx="3271736" cy="321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HOW TO BECOME A MEMBER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Log 5 constructive hours in the lab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Contact us at sparc.auburn@gmail.com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/>
          </a:p>
          <a:p>
            <a:pPr indent="-4317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 id="241" name="Shape 241"/>
          <p:cNvPicPr preferRelativeResize="0"/>
          <p:nvPr/>
        </p:nvPicPr>
        <p:blipFill rotWithShape="1">
          <a:blip r:embed="rId3">
            <a:alphaModFix/>
          </a:blip>
          <a:srcRect b="8052" l="19937" r="0" t="2146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4059935" y="1836869"/>
            <a:ext cx="0" cy="3184263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Shape 250"/>
          <p:cNvSpPr txBox="1"/>
          <p:nvPr>
            <p:ph type="title"/>
          </p:nvPr>
        </p:nvSpPr>
        <p:spPr>
          <a:xfrm>
            <a:off x="643467" y="1325880"/>
            <a:ext cx="3089437" cy="4206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orbe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SPARC MEETINGS</a:t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4381668" y="1126067"/>
            <a:ext cx="6605331" cy="4605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en-US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Open Forum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Discuss status of active projects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Learn about and discuss specific topic in the realms of technology, engineering or making.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Wednesdays at 6:00 PM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en-US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Maker Training Session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Learn about a specific skills like 3D printing, CAD, electrical prototyping, and robotics.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Centered around SPARC Sumo Bot Competition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Tuesdays at 5:30 PM</a:t>
            </a:r>
            <a:endParaRPr b="1" i="0" sz="16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en-US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Project Meetings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Project members come together to talk about detailed progress.</a:t>
            </a:r>
            <a:endParaRPr/>
          </a:p>
          <a:p>
            <a:pPr indent="-182880" lvl="1" marL="41148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Meeting times and locations vary from project to project.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A13E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Shape 257"/>
          <p:cNvSpPr txBox="1"/>
          <p:nvPr>
            <p:ph idx="4294967295" type="title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MORE INFORMATION ABOUT SPARC</a:t>
            </a:r>
            <a:endParaRPr/>
          </a:p>
        </p:txBody>
      </p:sp>
      <p:sp>
        <p:nvSpPr>
          <p:cNvPr id="258" name="Shape 258"/>
          <p:cNvSpPr txBox="1"/>
          <p:nvPr>
            <p:ph idx="4294967295" type="body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Website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http://sparc-auburn.github.io/</a:t>
            </a:r>
            <a:endParaRPr b="0" i="0" sz="16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Github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b="0" i="0" sz="16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Slack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Email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Related image" id="259" name="Shape 2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k logo" id="260" name="Shape 2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ithub logo" id="261" name="Shape 261"/>
          <p:cNvPicPr preferRelativeResize="0"/>
          <p:nvPr/>
        </p:nvPicPr>
        <p:blipFill rotWithShape="1">
          <a:blip r:embed="rId9">
            <a:alphaModFix/>
          </a:blip>
          <a:srcRect b="9815" l="9079" r="10229" t="10714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inbox logo" id="262" name="Shape 262"/>
          <p:cNvPicPr preferRelativeResize="0"/>
          <p:nvPr/>
        </p:nvPicPr>
        <p:blipFill rotWithShape="1">
          <a:blip r:embed="rId10">
            <a:alphaModFix/>
          </a:blip>
          <a:srcRect b="0" l="19779" r="19779" t="0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chemeClr val="dk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3896002" y="2118714"/>
            <a:ext cx="7090997" cy="4099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NASA Robotics Mining Competition Team</a:t>
            </a:r>
            <a:endParaRPr/>
          </a:p>
          <a:p>
            <a:pPr indent="0" lvl="1" marL="228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President: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Jeremy Frasher &lt;jjf0010@auburn.edu&gt;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RC Hobbyist Club</a:t>
            </a:r>
            <a:endParaRPr/>
          </a:p>
          <a:p>
            <a:pPr indent="0" lvl="1" marL="228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President: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Craig Legrand &lt;cbl0019@auburn.edu&gt;</a:t>
            </a:r>
            <a:endParaRPr/>
          </a:p>
          <a:p>
            <a:pPr indent="0" lvl="1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Meets on Mondays 3:30-4:30, SPARC Lab</a:t>
            </a:r>
            <a:endParaRPr/>
          </a:p>
          <a:p>
            <a:pPr indent="0" lvl="1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Fridays 3:30-5:00, Broun 235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IEEE Auburn University Student Branch</a:t>
            </a:r>
            <a:endParaRPr/>
          </a:p>
          <a:p>
            <a:pPr indent="0" lvl="1" marL="228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President: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Michelle Kniffen &lt;mek0027@auburn.edu&gt;</a:t>
            </a:r>
            <a:endParaRPr/>
          </a:p>
          <a:p>
            <a:pPr indent="0" lvl="1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Meets on announced Mondays, Broun 238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DFE3E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Image result for nasa robotic mining competition logo"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101" y="800100"/>
            <a:ext cx="1318614" cy="131861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Image result for ieee auburn branch logo" id="273" name="Shape 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186" y="5135813"/>
            <a:ext cx="1644162" cy="5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327" y="3215259"/>
            <a:ext cx="1644162" cy="42748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type="title"/>
          </p:nvPr>
        </p:nvSpPr>
        <p:spPr>
          <a:xfrm>
            <a:off x="3896003" y="284176"/>
            <a:ext cx="7090996" cy="15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PARTNER ORGANIZATIONS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